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0" r:id="rId1"/>
  </p:sldMasterIdLst>
  <p:notesMasterIdLst>
    <p:notesMasterId r:id="rId43"/>
  </p:notesMasterIdLst>
  <p:handoutMasterIdLst>
    <p:handoutMasterId r:id="rId44"/>
  </p:handoutMasterIdLst>
  <p:sldIdLst>
    <p:sldId id="263" r:id="rId2"/>
    <p:sldId id="313" r:id="rId3"/>
    <p:sldId id="265" r:id="rId4"/>
    <p:sldId id="266" r:id="rId5"/>
    <p:sldId id="267" r:id="rId6"/>
    <p:sldId id="285" r:id="rId7"/>
    <p:sldId id="286" r:id="rId8"/>
    <p:sldId id="268" r:id="rId9"/>
    <p:sldId id="269" r:id="rId10"/>
    <p:sldId id="319" r:id="rId11"/>
    <p:sldId id="303" r:id="rId12"/>
    <p:sldId id="320" r:id="rId13"/>
    <p:sldId id="322" r:id="rId14"/>
    <p:sldId id="323" r:id="rId15"/>
    <p:sldId id="324" r:id="rId16"/>
    <p:sldId id="325" r:id="rId17"/>
    <p:sldId id="326" r:id="rId18"/>
    <p:sldId id="304" r:id="rId19"/>
    <p:sldId id="327" r:id="rId20"/>
    <p:sldId id="305" r:id="rId21"/>
    <p:sldId id="302" r:id="rId22"/>
    <p:sldId id="339" r:id="rId23"/>
    <p:sldId id="340" r:id="rId24"/>
    <p:sldId id="328" r:id="rId25"/>
    <p:sldId id="315" r:id="rId26"/>
    <p:sldId id="330" r:id="rId27"/>
    <p:sldId id="331" r:id="rId28"/>
    <p:sldId id="332" r:id="rId29"/>
    <p:sldId id="333" r:id="rId30"/>
    <p:sldId id="338" r:id="rId31"/>
    <p:sldId id="334" r:id="rId32"/>
    <p:sldId id="336" r:id="rId33"/>
    <p:sldId id="335" r:id="rId34"/>
    <p:sldId id="337" r:id="rId35"/>
    <p:sldId id="317" r:id="rId36"/>
    <p:sldId id="307" r:id="rId37"/>
    <p:sldId id="309" r:id="rId38"/>
    <p:sldId id="312" r:id="rId39"/>
    <p:sldId id="308" r:id="rId40"/>
    <p:sldId id="310" r:id="rId41"/>
    <p:sldId id="31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A447B-CDDA-F14D-BC77-1FFA3A76701F}" type="datetimeFigureOut">
              <a:rPr lang="en-US" smtClean="0"/>
              <a:t>3/20/12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0CFFF-8AA2-7645-98B3-29F5B25D7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933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444AD-16BC-484B-8A57-2D228AA11076}" type="datetimeFigureOut">
              <a:rPr lang="en-US" smtClean="0"/>
              <a:t>3/20/12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8EB7D-D4F3-7946-94E8-261D11252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859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3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64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19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45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69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43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33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81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485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13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5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C4055-5B19-FE40-A4CD-E8C6B0B866CB}" type="slidenum">
              <a:rPr lang="en-US"/>
              <a:pPr/>
              <a:t>2</a:t>
            </a:fld>
            <a:endParaRPr lang="en-US"/>
          </a:p>
        </p:txBody>
      </p:sp>
      <p:sp>
        <p:nvSpPr>
          <p:cNvPr id="159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9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96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838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838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458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22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748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162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994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156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00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209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85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979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949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590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719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010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603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962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685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03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926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11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38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98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F9343-6CD3-B44C-B02A-CCA6F6DD5772}" type="slidenum">
              <a:rPr lang="en-US"/>
              <a:pPr/>
              <a:t>6</a:t>
            </a:fld>
            <a:endParaRPr lang="en-US"/>
          </a:p>
        </p:txBody>
      </p:sp>
      <p:sp>
        <p:nvSpPr>
          <p:cNvPr id="160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0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207D32-7E59-A84F-B6DF-AE90B97AD3B2}" type="slidenum">
              <a:rPr lang="en-US"/>
              <a:pPr/>
              <a:t>7</a:t>
            </a:fld>
            <a:endParaRPr lang="en-US"/>
          </a:p>
        </p:txBody>
      </p:sp>
      <p:sp>
        <p:nvSpPr>
          <p:cNvPr id="163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6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8EB7D-D4F3-7946-94E8-261D112524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7719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600200"/>
            <a:ext cx="37719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962400"/>
            <a:ext cx="37719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" y="6381750"/>
            <a:ext cx="8534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9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7719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7719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381750"/>
            <a:ext cx="8534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2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24" Type="http://schemas.openxmlformats.org/officeDocument/2006/relationships/image" Target="../media/image6.png"/><Relationship Id="rId25" Type="http://schemas.openxmlformats.org/officeDocument/2006/relationships/image" Target="../media/image7.png"/><Relationship Id="rId26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r>
              <a:rPr lang="en-US" smtClean="0"/>
              <a:t>Copyright © 2009 Pearson Education, Inc.  Publishing as Prentice Hall          12-7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BCDFF39-8DB6-3942-B33F-6ED1332C2D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  <p:sldLayoutId id="2147483908" r:id="rId18"/>
    <p:sldLayoutId id="2147483909" r:id="rId19"/>
    <p:sldLayoutId id="2147483910" r:id="rId20"/>
    <p:sldLayoutId id="2147483911" r:id="rId21"/>
    <p:sldLayoutId id="2147483912" r:id="rId2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6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6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6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6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5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pPr eaLnBrk="1" hangingPunct="1"/>
            <a:r>
              <a:rPr lang="en-GB" dirty="0" smtClean="0"/>
              <a:t>Marketing Strategy</a:t>
            </a:r>
            <a:br>
              <a:rPr lang="en-GB" dirty="0" smtClean="0"/>
            </a:br>
            <a:r>
              <a:rPr lang="en-GB" sz="3200" dirty="0" smtClean="0"/>
              <a:t>MKT 460</a:t>
            </a:r>
            <a:endParaRPr dirty="0" smtClean="0">
              <a:solidFill>
                <a:schemeClr val="tx1"/>
              </a:solidFill>
            </a:endParaRP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590800"/>
          </a:xfrm>
        </p:spPr>
        <p:txBody>
          <a:bodyPr/>
          <a:lstStyle/>
          <a:p>
            <a:pPr eaLnBrk="1" hangingPunct="1"/>
            <a:r>
              <a:rPr lang="en-US" dirty="0" smtClean="0"/>
              <a:t>Lecture 5: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Product and Service Management 1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Taufique Hossain</a:t>
            </a:r>
          </a:p>
        </p:txBody>
      </p:sp>
    </p:spTree>
    <p:extLst>
      <p:ext uri="{BB962C8B-B14F-4D97-AF65-F5344CB8AC3E}">
        <p14:creationId xmlns:p14="http://schemas.microsoft.com/office/powerpoint/2010/main" val="3800920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</a:t>
            </a:r>
            <a:r>
              <a:rPr lang="en-US" dirty="0" smtClean="0"/>
              <a:t>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 Market stretch</a:t>
            </a:r>
          </a:p>
          <a:p>
            <a:r>
              <a:rPr lang="en-US" dirty="0" smtClean="0"/>
              <a:t>Up-market stretch</a:t>
            </a:r>
          </a:p>
          <a:p>
            <a:r>
              <a:rPr lang="en-US" dirty="0" smtClean="0"/>
              <a:t>Two-</a:t>
            </a:r>
            <a:r>
              <a:rPr lang="en-US" dirty="0"/>
              <a:t>w</a:t>
            </a:r>
            <a:r>
              <a:rPr lang="en-US" dirty="0" smtClean="0"/>
              <a:t>ay </a:t>
            </a:r>
            <a:r>
              <a:rPr lang="en-US" dirty="0" smtClean="0"/>
              <a:t>stretch</a:t>
            </a:r>
          </a:p>
          <a:p>
            <a:r>
              <a:rPr lang="en-US" dirty="0" smtClean="0"/>
              <a:t>Line filling</a:t>
            </a:r>
          </a:p>
          <a:p>
            <a:r>
              <a:rPr lang="en-US" dirty="0" smtClean="0"/>
              <a:t>Deleting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710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921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The Product Life-Cycle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F:\Powerpoint\Pe_Uk\PE134-Hooley\Final files\Gif\ch12\C12NF004.g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l="-974" r="-471"/>
          <a:stretch/>
        </p:blipFill>
        <p:spPr bwMode="auto">
          <a:xfrm>
            <a:off x="609600" y="1735138"/>
            <a:ext cx="7884061" cy="4056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9867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Development</a:t>
            </a:r>
          </a:p>
          <a:p>
            <a:pPr marL="0" indent="0">
              <a:buNone/>
            </a:pPr>
            <a:r>
              <a:rPr lang="en-US" dirty="0" smtClean="0"/>
              <a:t>Initial Ideas – Possibly in large numbers</a:t>
            </a:r>
          </a:p>
          <a:p>
            <a:pPr marL="0" indent="0">
              <a:buNone/>
            </a:pPr>
            <a:r>
              <a:rPr lang="en-US" dirty="0" smtClean="0"/>
              <a:t>May come from any of the following – </a:t>
            </a:r>
          </a:p>
          <a:p>
            <a:pPr>
              <a:buFont typeface="Arial"/>
              <a:buChar char="•"/>
            </a:pPr>
            <a:r>
              <a:rPr lang="en-US" dirty="0" smtClean="0"/>
              <a:t>Market research – Identifies gaps in market</a:t>
            </a:r>
          </a:p>
          <a:p>
            <a:pPr>
              <a:buFont typeface="Arial"/>
              <a:buChar char="•"/>
            </a:pPr>
            <a:r>
              <a:rPr lang="en-US" dirty="0" smtClean="0"/>
              <a:t>Monitoring competitors</a:t>
            </a:r>
          </a:p>
          <a:p>
            <a:pPr>
              <a:buFont typeface="Arial"/>
              <a:buChar char="•"/>
            </a:pPr>
            <a:r>
              <a:rPr lang="en-US" dirty="0" smtClean="0"/>
              <a:t>Planned R&amp;D</a:t>
            </a:r>
          </a:p>
          <a:p>
            <a:pPr>
              <a:buFont typeface="Arial"/>
              <a:buChar char="•"/>
            </a:pPr>
            <a:r>
              <a:rPr lang="en-US" dirty="0" smtClean="0"/>
              <a:t>Luck of Intuition – stumble across ideas?</a:t>
            </a:r>
          </a:p>
          <a:p>
            <a:pPr>
              <a:buFont typeface="Arial"/>
              <a:buChar char="•"/>
            </a:pPr>
            <a:r>
              <a:rPr lang="en-US" dirty="0" smtClean="0"/>
              <a:t>Creative thinking – inventors, hunches?</a:t>
            </a:r>
          </a:p>
          <a:p>
            <a:pPr>
              <a:buFont typeface="Arial"/>
              <a:buChar char="•"/>
            </a:pPr>
            <a:r>
              <a:rPr lang="en-US" dirty="0" smtClean="0"/>
              <a:t>Future thinking – what will people be using/wanting/needing 5,10,20 years hence?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08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Development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New ideas/possible invention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Market analysis – is it wanted? Can it be produced at a profit? Who are the likely target customers?</a:t>
            </a:r>
          </a:p>
          <a:p>
            <a:pPr>
              <a:buFont typeface="Arial"/>
              <a:buChar char="•"/>
            </a:pPr>
            <a:r>
              <a:rPr lang="en-US" dirty="0" smtClean="0"/>
              <a:t>Product development and refinement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Test Marketing – possibly local/regional</a:t>
            </a:r>
          </a:p>
          <a:p>
            <a:pPr>
              <a:buFont typeface="Arial"/>
              <a:buChar char="•"/>
            </a:pPr>
            <a:r>
              <a:rPr lang="en-US" dirty="0" smtClean="0"/>
              <a:t>Analysis of test marketing results and amendment of products/production process</a:t>
            </a:r>
          </a:p>
          <a:p>
            <a:pPr>
              <a:buFont typeface="Arial"/>
              <a:buChar char="•"/>
            </a:pPr>
            <a:r>
              <a:rPr lang="en-US" dirty="0" smtClean="0"/>
              <a:t>Preparation for launch – publicity, marketing campaign.</a:t>
            </a:r>
          </a:p>
        </p:txBody>
      </p:sp>
    </p:spTree>
    <p:extLst>
      <p:ext uri="{BB962C8B-B14F-4D97-AF65-F5344CB8AC3E}">
        <p14:creationId xmlns:p14="http://schemas.microsoft.com/office/powerpoint/2010/main" val="4270168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Introduction &amp; Launch</a:t>
            </a:r>
          </a:p>
          <a:p>
            <a:pPr>
              <a:buFont typeface="Arial"/>
              <a:buChar char="•"/>
            </a:pPr>
            <a:r>
              <a:rPr lang="en-US" dirty="0" smtClean="0"/>
              <a:t>Advertising &amp; promotion campaigns</a:t>
            </a:r>
          </a:p>
          <a:p>
            <a:pPr>
              <a:buFont typeface="Arial"/>
              <a:buChar char="•"/>
            </a:pPr>
            <a:r>
              <a:rPr lang="en-US" dirty="0" smtClean="0"/>
              <a:t>Target campaign at specific audience?</a:t>
            </a:r>
          </a:p>
          <a:p>
            <a:pPr>
              <a:buFont typeface="Arial"/>
              <a:buChar char="•"/>
            </a:pPr>
            <a:r>
              <a:rPr lang="en-US" dirty="0" smtClean="0"/>
              <a:t>Monitor initial sales</a:t>
            </a:r>
          </a:p>
          <a:p>
            <a:pPr>
              <a:buFont typeface="Arial"/>
              <a:buChar char="•"/>
            </a:pPr>
            <a:r>
              <a:rPr lang="en-US" dirty="0" smtClean="0"/>
              <a:t>Maximize publicity</a:t>
            </a:r>
          </a:p>
          <a:p>
            <a:pPr>
              <a:buFont typeface="Arial"/>
              <a:buChar char="•"/>
            </a:pPr>
            <a:r>
              <a:rPr lang="en-US" dirty="0" smtClean="0"/>
              <a:t>High cost/low sales</a:t>
            </a:r>
          </a:p>
          <a:p>
            <a:pPr>
              <a:buFont typeface="Arial"/>
              <a:buChar char="•"/>
            </a:pPr>
            <a:r>
              <a:rPr lang="en-US" dirty="0" smtClean="0"/>
              <a:t>Length of time – type of product.</a:t>
            </a:r>
          </a:p>
        </p:txBody>
      </p:sp>
    </p:spTree>
    <p:extLst>
      <p:ext uri="{BB962C8B-B14F-4D97-AF65-F5344CB8AC3E}">
        <p14:creationId xmlns:p14="http://schemas.microsoft.com/office/powerpoint/2010/main" val="2976427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Growth</a:t>
            </a:r>
          </a:p>
          <a:p>
            <a:pPr>
              <a:buFont typeface="Arial"/>
              <a:buChar char="•"/>
            </a:pPr>
            <a:r>
              <a:rPr lang="en-US" dirty="0" smtClean="0"/>
              <a:t>Increased customer awareness</a:t>
            </a:r>
          </a:p>
          <a:p>
            <a:pPr>
              <a:buFont typeface="Arial"/>
              <a:buChar char="•"/>
            </a:pPr>
            <a:r>
              <a:rPr lang="en-US" dirty="0" smtClean="0"/>
              <a:t>Sales rise</a:t>
            </a:r>
          </a:p>
          <a:p>
            <a:pPr>
              <a:buFont typeface="Arial"/>
              <a:buChar char="•"/>
            </a:pPr>
            <a:r>
              <a:rPr lang="en-US" dirty="0" smtClean="0"/>
              <a:t>Revenue increase</a:t>
            </a:r>
          </a:p>
          <a:p>
            <a:pPr>
              <a:buFont typeface="Arial"/>
              <a:buChar char="•"/>
            </a:pPr>
            <a:r>
              <a:rPr lang="en-US" dirty="0" smtClean="0"/>
              <a:t>Costs – fixed costs/variable costs, profits may be made</a:t>
            </a:r>
          </a:p>
          <a:p>
            <a:pPr>
              <a:buFont typeface="Arial"/>
              <a:buChar char="•"/>
            </a:pPr>
            <a:r>
              <a:rPr lang="en-US" dirty="0" smtClean="0"/>
              <a:t>Monitor market – competitors reaction?</a:t>
            </a:r>
          </a:p>
        </p:txBody>
      </p:sp>
    </p:spTree>
    <p:extLst>
      <p:ext uri="{BB962C8B-B14F-4D97-AF65-F5344CB8AC3E}">
        <p14:creationId xmlns:p14="http://schemas.microsoft.com/office/powerpoint/2010/main" val="3161087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Saturation</a:t>
            </a:r>
          </a:p>
          <a:p>
            <a:pPr marL="0" indent="0">
              <a:buNone/>
            </a:pPr>
            <a:r>
              <a:rPr lang="en-US" dirty="0" smtClean="0"/>
              <a:t>Too many players – market is ‘flooded’</a:t>
            </a:r>
          </a:p>
          <a:p>
            <a:pPr marL="0" indent="0">
              <a:buNone/>
            </a:pPr>
            <a:r>
              <a:rPr lang="en-US" dirty="0" smtClean="0"/>
              <a:t>Urgent necessity to develop new strategies.</a:t>
            </a:r>
          </a:p>
          <a:p>
            <a:pPr>
              <a:buFont typeface="Arial"/>
              <a:buChar char="•"/>
            </a:pPr>
            <a:r>
              <a:rPr lang="en-US" dirty="0" smtClean="0"/>
              <a:t>Seeking new markets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Linking to changing fashions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Seeking new/exploiting market segments.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Linking to joint ventures – media/music et.</a:t>
            </a:r>
          </a:p>
          <a:p>
            <a:pPr>
              <a:buFont typeface="Arial"/>
              <a:buChar char="•"/>
            </a:pPr>
            <a:r>
              <a:rPr lang="en-US" dirty="0" smtClean="0"/>
              <a:t>Develop new uses</a:t>
            </a:r>
          </a:p>
          <a:p>
            <a:pPr>
              <a:buFont typeface="Arial"/>
              <a:buChar char="•"/>
            </a:pPr>
            <a:r>
              <a:rPr lang="en-US" dirty="0" smtClean="0"/>
              <a:t>Re-packaging or format</a:t>
            </a:r>
          </a:p>
          <a:p>
            <a:pPr>
              <a:buFont typeface="Arial"/>
              <a:buChar char="•"/>
            </a:pPr>
            <a:r>
              <a:rPr lang="en-US" dirty="0" smtClean="0"/>
              <a:t>Improving the standard of quality</a:t>
            </a:r>
          </a:p>
          <a:p>
            <a:pPr>
              <a:buFont typeface="Arial"/>
              <a:buChar char="•"/>
            </a:pPr>
            <a:r>
              <a:rPr lang="en-US" dirty="0" smtClean="0"/>
              <a:t>Developing the product range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Build loyalty programs increase stickiness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0101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3801"/>
            <a:ext cx="7313613" cy="868362"/>
          </a:xfrm>
        </p:spPr>
        <p:txBody>
          <a:bodyPr/>
          <a:lstStyle/>
          <a:p>
            <a:r>
              <a:rPr lang="en-US" sz="4000" dirty="0" smtClean="0"/>
              <a:t>Product Life-Cycle Fundamentals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16" y="1372610"/>
            <a:ext cx="7947957" cy="480539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Decline &amp; Withdrawal</a:t>
            </a:r>
          </a:p>
          <a:p>
            <a:pPr>
              <a:buFont typeface="Arial"/>
              <a:buChar char="•"/>
            </a:pPr>
            <a:r>
              <a:rPr lang="en-US" dirty="0" smtClean="0"/>
              <a:t>Product outlives/outgrows its usefulness/value</a:t>
            </a:r>
          </a:p>
          <a:p>
            <a:pPr>
              <a:buFont typeface="Arial"/>
              <a:buChar char="•"/>
            </a:pPr>
            <a:r>
              <a:rPr lang="en-US" dirty="0" smtClean="0"/>
              <a:t>Fashion changes</a:t>
            </a:r>
          </a:p>
          <a:p>
            <a:pPr>
              <a:buFont typeface="Arial"/>
              <a:buChar char="•"/>
            </a:pPr>
            <a:r>
              <a:rPr lang="en-US" dirty="0" smtClean="0"/>
              <a:t>Technology changes</a:t>
            </a:r>
          </a:p>
          <a:p>
            <a:pPr>
              <a:buFont typeface="Arial"/>
              <a:buChar char="•"/>
            </a:pPr>
            <a:r>
              <a:rPr lang="en-US" dirty="0" smtClean="0"/>
              <a:t>Sales decline</a:t>
            </a:r>
          </a:p>
          <a:p>
            <a:pPr>
              <a:buFont typeface="Arial"/>
              <a:buChar char="•"/>
            </a:pPr>
            <a:r>
              <a:rPr lang="en-US" dirty="0" smtClean="0"/>
              <a:t>Cost of supporting starts to rise too far</a:t>
            </a:r>
          </a:p>
          <a:p>
            <a:pPr>
              <a:buFont typeface="Arial"/>
              <a:buChar char="•"/>
            </a:pPr>
            <a:r>
              <a:rPr lang="en-US" dirty="0" smtClean="0"/>
              <a:t>Decisions to withdraw may be dependent on availability of new ‘replacement’ products</a:t>
            </a:r>
          </a:p>
          <a:p>
            <a:pPr>
              <a:buFont typeface="Arial"/>
              <a:buChar char="•"/>
            </a:pPr>
            <a:r>
              <a:rPr lang="en-US" dirty="0" smtClean="0"/>
              <a:t>Will fashion/trends will come around again?</a:t>
            </a:r>
          </a:p>
        </p:txBody>
      </p:sp>
    </p:spTree>
    <p:extLst>
      <p:ext uri="{BB962C8B-B14F-4D97-AF65-F5344CB8AC3E}">
        <p14:creationId xmlns:p14="http://schemas.microsoft.com/office/powerpoint/2010/main" val="3241638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lvl="0"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PLC Variations 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8001000" cy="2133599"/>
          </a:xfrm>
          <a:prstGeom prst="rect">
            <a:avLst/>
          </a:prstGeom>
          <a:noFill/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05200"/>
            <a:ext cx="8001000" cy="2519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8617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PLC Variations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11398" r="-11398"/>
          <a:stretch>
            <a:fillRect/>
          </a:stretch>
        </p:blipFill>
        <p:spPr bwMode="auto">
          <a:xfrm>
            <a:off x="914400" y="1868488"/>
            <a:ext cx="7313613" cy="4056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18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Five </a:t>
            </a:r>
            <a:r>
              <a:rPr lang="en-US" sz="3200" dirty="0"/>
              <a:t>Product Levels</a:t>
            </a:r>
          </a:p>
        </p:txBody>
      </p:sp>
      <p:pic>
        <p:nvPicPr>
          <p:cNvPr id="1560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1752600"/>
            <a:ext cx="4594225" cy="4221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905915"/>
      </p:ext>
    </p:extLst>
  </p:cSld>
  <p:clrMapOvr>
    <a:masterClrMapping/>
  </p:clrMapOvr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Wristbands: A Fashion Product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6451" t="17647" r="10753" b="7843"/>
          <a:stretch>
            <a:fillRect/>
          </a:stretch>
        </p:blipFill>
        <p:spPr>
          <a:xfrm>
            <a:off x="1600200" y="1676400"/>
            <a:ext cx="5867400" cy="4267200"/>
          </a:xfrm>
        </p:spPr>
      </p:pic>
    </p:spTree>
    <p:extLst>
      <p:ext uri="{BB962C8B-B14F-4D97-AF65-F5344CB8AC3E}">
        <p14:creationId xmlns:p14="http://schemas.microsoft.com/office/powerpoint/2010/main" val="12945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Diffusion of Innovation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F:\Powerpoint\Pe_Uk\PE134-Hooley\Final files\Gif\ch12\C12NF002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439" b="143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0428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The S Technology Curve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Screen Shot 2012-03-20 at 3.30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88" y="914400"/>
            <a:ext cx="7047264" cy="4268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6109" y="5429177"/>
            <a:ext cx="8100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Bell shape curve depicting the adoption rate of customers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 curve assumes accelerated market growth in conjunction with maturing of customers until full market saturation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66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sz="3600" dirty="0" smtClean="0"/>
              <a:t>S </a:t>
            </a:r>
            <a:r>
              <a:rPr lang="en-US" sz="3600" dirty="0"/>
              <a:t>T</a:t>
            </a:r>
            <a:r>
              <a:rPr lang="en-US" sz="3600" dirty="0" smtClean="0"/>
              <a:t>elco industry curve for BD</a:t>
            </a:r>
            <a:endParaRPr lang="en-US" sz="3600" dirty="0"/>
          </a:p>
        </p:txBody>
      </p:sp>
      <p:pic>
        <p:nvPicPr>
          <p:cNvPr id="4" name="Picture 3" descr="Screen Shot 2012-03-20 at 3.3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37419"/>
            <a:ext cx="7630904" cy="4700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199" y="5676527"/>
            <a:ext cx="8303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Contention: Customers ‘jump’ from one Technology Curve to new S curve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Controversy: Companies will continue to grow in perpetuity with launching new product/services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295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oston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means of analyzing the product portfolio and informing decision making about possible marketing strategies</a:t>
            </a:r>
          </a:p>
          <a:p>
            <a:r>
              <a:rPr lang="en-US" dirty="0" smtClean="0"/>
              <a:t>Developed by the Boston Consulting Group – a business strategy and marketing consultancy in 1968</a:t>
            </a:r>
          </a:p>
          <a:p>
            <a:r>
              <a:rPr lang="en-US" dirty="0" smtClean="0"/>
              <a:t>Links growth rate market share and cash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188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The Boston Matrix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095625" y="2786063"/>
            <a:ext cx="4446588" cy="3168650"/>
            <a:chOff x="1519" y="1117"/>
            <a:chExt cx="2586" cy="1996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19" y="1117"/>
              <a:ext cx="2586" cy="1996"/>
            </a:xfrm>
            <a:prstGeom prst="rect">
              <a:avLst/>
            </a:prstGeom>
            <a:solidFill>
              <a:srgbClr val="CC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AT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812" y="1117"/>
              <a:ext cx="0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519" y="2115"/>
              <a:ext cx="25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329113" y="1628775"/>
            <a:ext cx="155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/>
              <a:t>Cash Flow</a:t>
            </a:r>
            <a:endParaRPr lang="en-US" sz="14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860800" y="2116138"/>
            <a:ext cx="23415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/>
              <a:t>Relative Market Share</a:t>
            </a:r>
            <a:endParaRPr lang="en-US" sz="14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627438" y="1916113"/>
            <a:ext cx="28082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3627438" y="2492375"/>
            <a:ext cx="28082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690813" y="1700213"/>
            <a:ext cx="109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positive</a:t>
            </a:r>
            <a:endParaRPr lang="en-US" sz="1600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356350" y="1700213"/>
            <a:ext cx="109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negative</a:t>
            </a:r>
            <a:endParaRPr lang="en-US" sz="160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079750" y="2276475"/>
            <a:ext cx="858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high</a:t>
            </a:r>
            <a:endParaRPr lang="en-US" sz="1600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435725" y="2276475"/>
            <a:ext cx="857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low</a:t>
            </a:r>
            <a:endParaRPr lang="en-US" sz="1600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1597025" y="3140075"/>
            <a:ext cx="0" cy="2376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2378075" y="3357563"/>
            <a:ext cx="0" cy="1943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 rot="-5400000">
            <a:off x="443707" y="4088606"/>
            <a:ext cx="1943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Cash Flow</a:t>
            </a:r>
            <a:endParaRPr lang="en-US" sz="1600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 rot="-5400000">
            <a:off x="866775" y="3946317"/>
            <a:ext cx="26590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dirty="0" smtClean="0"/>
              <a:t>Potential Market </a:t>
            </a:r>
            <a:r>
              <a:rPr lang="en-GB" sz="1600" dirty="0"/>
              <a:t>Growth Rate</a:t>
            </a:r>
            <a:endParaRPr lang="en-US" sz="1600" dirty="0"/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1052513" y="2708275"/>
            <a:ext cx="109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negative</a:t>
            </a:r>
            <a:endParaRPr lang="en-US" sz="1600"/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1052513" y="5516563"/>
            <a:ext cx="109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positive</a:t>
            </a:r>
            <a:endParaRPr lang="en-US" sz="1600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144713" y="3068638"/>
            <a:ext cx="858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high</a:t>
            </a:r>
            <a:endParaRPr lang="en-US" sz="1600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144713" y="5229225"/>
            <a:ext cx="858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low</a:t>
            </a:r>
            <a:endParaRPr lang="en-US" sz="160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3595688" y="3357563"/>
            <a:ext cx="858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/>
              <a:t>Star</a:t>
            </a:r>
            <a:endParaRPr lang="en-US" sz="1600"/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5595938" y="3214688"/>
            <a:ext cx="1092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dirty="0"/>
              <a:t>Problem Child</a:t>
            </a:r>
            <a:endParaRPr lang="en-US" sz="1600" dirty="0"/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 rot="10800000" flipV="1">
            <a:off x="5667375" y="4910138"/>
            <a:ext cx="10144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dirty="0" smtClean="0"/>
              <a:t>Dogs</a:t>
            </a:r>
            <a:endParaRPr lang="en-US" sz="1600" dirty="0"/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3595688" y="4714875"/>
            <a:ext cx="1014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dirty="0"/>
              <a:t>Cash Cow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27743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oston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Implications - Dogs</a:t>
            </a:r>
          </a:p>
          <a:p>
            <a:r>
              <a:rPr lang="en-US" dirty="0" smtClean="0"/>
              <a:t>Are they worth preserving with?</a:t>
            </a:r>
          </a:p>
          <a:p>
            <a:r>
              <a:rPr lang="en-US" dirty="0" smtClean="0"/>
              <a:t>How much are they costing?</a:t>
            </a:r>
          </a:p>
          <a:p>
            <a:r>
              <a:rPr lang="en-US" dirty="0" smtClean="0"/>
              <a:t>Could they be revived in someway?</a:t>
            </a:r>
          </a:p>
          <a:p>
            <a:r>
              <a:rPr lang="en-US" dirty="0" smtClean="0"/>
              <a:t>How much would it cost to continue to support such products?</a:t>
            </a:r>
          </a:p>
          <a:p>
            <a:r>
              <a:rPr lang="en-US" dirty="0" smtClean="0"/>
              <a:t>How much would it cost to remove from the market?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519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oston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Implications – Problem Childs</a:t>
            </a:r>
          </a:p>
          <a:p>
            <a:r>
              <a:rPr lang="en-US" dirty="0" smtClean="0"/>
              <a:t>What are the chances of these products securing a hold in the market?</a:t>
            </a:r>
          </a:p>
          <a:p>
            <a:r>
              <a:rPr lang="en-US" dirty="0" smtClean="0"/>
              <a:t>How much will it cost to promote them to a stronger position?</a:t>
            </a:r>
          </a:p>
          <a:p>
            <a:r>
              <a:rPr lang="en-US" dirty="0" smtClean="0"/>
              <a:t>Is it worth it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Competitors’ products doing better? Analyze.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1762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oston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Implications – Stars</a:t>
            </a:r>
          </a:p>
          <a:p>
            <a:r>
              <a:rPr lang="en-US" dirty="0" smtClean="0"/>
              <a:t>Huge potential</a:t>
            </a:r>
          </a:p>
          <a:p>
            <a:r>
              <a:rPr lang="en-US" dirty="0" smtClean="0"/>
              <a:t>May have been expensive to develop</a:t>
            </a:r>
          </a:p>
          <a:p>
            <a:r>
              <a:rPr lang="en-US" dirty="0" smtClean="0"/>
              <a:t>Worth spending money to promote</a:t>
            </a:r>
          </a:p>
          <a:p>
            <a:r>
              <a:rPr lang="en-US" dirty="0" smtClean="0"/>
              <a:t>Consider the extent of their product life cycle in decision making</a:t>
            </a:r>
          </a:p>
        </p:txBody>
      </p:sp>
    </p:spTree>
    <p:extLst>
      <p:ext uri="{BB962C8B-B14F-4D97-AF65-F5344CB8AC3E}">
        <p14:creationId xmlns:p14="http://schemas.microsoft.com/office/powerpoint/2010/main" val="1748101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dirty="0" smtClean="0"/>
              <a:t>oston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Implications – Cash Cows</a:t>
            </a:r>
          </a:p>
          <a:p>
            <a:r>
              <a:rPr lang="en-US" dirty="0" smtClean="0"/>
              <a:t>Cheap to promote</a:t>
            </a:r>
          </a:p>
          <a:p>
            <a:r>
              <a:rPr lang="en-US" dirty="0" smtClean="0"/>
              <a:t>Generate large amount of cash – use for further R&amp;D?</a:t>
            </a:r>
          </a:p>
          <a:p>
            <a:r>
              <a:rPr lang="en-US" dirty="0" smtClean="0"/>
              <a:t>Costs of developing and promoting have largely gone</a:t>
            </a:r>
          </a:p>
          <a:p>
            <a:r>
              <a:rPr lang="en-US" dirty="0" smtClean="0"/>
              <a:t>Need to monitor their performance – the long term?</a:t>
            </a:r>
          </a:p>
          <a:p>
            <a:r>
              <a:rPr lang="en-US" dirty="0" smtClean="0"/>
              <a:t>At the maturity stage of the PLC?</a:t>
            </a:r>
          </a:p>
        </p:txBody>
      </p:sp>
    </p:spTree>
    <p:extLst>
      <p:ext uri="{BB962C8B-B14F-4D97-AF65-F5344CB8AC3E}">
        <p14:creationId xmlns:p14="http://schemas.microsoft.com/office/powerpoint/2010/main" val="2140283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Product Classification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419600"/>
          </a:xfrm>
        </p:spPr>
        <p:txBody>
          <a:bodyPr>
            <a:normAutofit/>
          </a:bodyPr>
          <a:lstStyle/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Durable products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: last for many uses and over a long period before having to be replaced</a:t>
            </a:r>
          </a:p>
          <a:p>
            <a:endParaRPr lang="en-GB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Non-durable products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: can be used once or a few times before having to be replaced</a:t>
            </a:r>
          </a:p>
          <a:p>
            <a:endParaRPr lang="en-GB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Arial" pitchFamily="34" charset="0"/>
                <a:cs typeface="Arial" pitchFamily="34" charset="0"/>
              </a:rPr>
              <a:t>Service products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: intangible products comprising activities, benefits or satisfactions that are not embodied in physical products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586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PLC and the </a:t>
            </a:r>
            <a:r>
              <a:rPr lang="en-US" sz="4000" dirty="0"/>
              <a:t>Boston Matrix</a:t>
            </a:r>
          </a:p>
        </p:txBody>
      </p:sp>
      <p:pic>
        <p:nvPicPr>
          <p:cNvPr id="6" name="Picture 5" descr="Screen Shot 2012-03-20 at 2.32.5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7329"/>
            <a:ext cx="9144000" cy="535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75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Ansoff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Enables strategic consideration of different corporate growth directions and options</a:t>
            </a:r>
          </a:p>
          <a:p>
            <a:r>
              <a:rPr lang="en-US" dirty="0" smtClean="0"/>
              <a:t>Considers option available for existing products – both existing and new market opportunities</a:t>
            </a:r>
          </a:p>
          <a:p>
            <a:r>
              <a:rPr lang="en-US" dirty="0" smtClean="0"/>
              <a:t>Consider additional opportunities in existing and new markets for new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70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0120"/>
            <a:ext cx="7313613" cy="46623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Ansoff</a:t>
            </a:r>
            <a:r>
              <a:rPr lang="en-US" dirty="0"/>
              <a:t> Matrix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596575"/>
              </p:ext>
            </p:extLst>
          </p:nvPr>
        </p:nvGraphicFramePr>
        <p:xfrm>
          <a:off x="423319" y="932432"/>
          <a:ext cx="8384416" cy="4822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324"/>
                <a:gridCol w="402563"/>
                <a:gridCol w="3139371"/>
                <a:gridCol w="3606490"/>
                <a:gridCol w="436973"/>
                <a:gridCol w="368695"/>
              </a:tblGrid>
              <a:tr h="531519">
                <a:tc rowSpan="4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Markets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Products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105"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Existing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97079">
                <a:tc vMerge="1"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Existing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u="sng" dirty="0" smtClean="0">
                          <a:solidFill>
                            <a:schemeClr val="tx1"/>
                          </a:solidFill>
                          <a:latin typeface="+mj-lt"/>
                        </a:rPr>
                        <a:t>Market Penetration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Consolidation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Market penetration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Sell more of the same to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the same market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u="sng" dirty="0" smtClean="0">
                          <a:solidFill>
                            <a:schemeClr val="tx1"/>
                          </a:solidFill>
                          <a:latin typeface="+mj-lt"/>
                        </a:rPr>
                        <a:t>Product Development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Sell new services or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products to existing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customers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With </a:t>
                      </a:r>
                      <a:r>
                        <a:rPr lang="en-US" b="0" smtClean="0">
                          <a:solidFill>
                            <a:schemeClr val="tx1"/>
                          </a:solidFill>
                          <a:latin typeface="+mj-lt"/>
                        </a:rPr>
                        <a:t>existing capabilities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smtClean="0">
                          <a:solidFill>
                            <a:schemeClr val="tx1"/>
                          </a:solidFill>
                          <a:latin typeface="+mj-lt"/>
                        </a:rPr>
                        <a:t>With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 capabilities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High</a:t>
                      </a:r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Scope for leverage</a:t>
                      </a:r>
                      <a:endParaRPr lang="en-US" sz="18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7079">
                <a:tc v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</a:t>
                      </a:r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u="sng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Market Development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 segments</a:t>
                      </a:r>
                      <a:r>
                        <a:rPr lang="en-US" b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 territories</a:t>
                      </a:r>
                      <a:r>
                        <a:rPr lang="en-US" b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New uses</a:t>
                      </a:r>
                    </a:p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u="sng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Diversification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Related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Unrelated</a:t>
                      </a:r>
                    </a:p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Low</a:t>
                      </a:r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6812">
                <a:tc rowSpan="2" gridSpan="2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High</a:t>
                      </a:r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Low</a:t>
                      </a:r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1364">
                <a:tc gridSpan="2" vMerge="1"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Scope for leverage</a:t>
                      </a:r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b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1101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Ansoff</a:t>
            </a:r>
            <a:r>
              <a:rPr lang="en-US" dirty="0"/>
              <a:t>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599"/>
            <a:ext cx="7565606" cy="5018733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dirty="0" smtClean="0"/>
              <a:t>Market </a:t>
            </a:r>
            <a:r>
              <a:rPr lang="en-US" dirty="0" smtClean="0"/>
              <a:t>penetration: sell more </a:t>
            </a:r>
            <a:r>
              <a:rPr lang="en-US" dirty="0"/>
              <a:t>of the same to the </a:t>
            </a:r>
            <a:r>
              <a:rPr lang="en-US" dirty="0" smtClean="0"/>
              <a:t>same market</a:t>
            </a:r>
          </a:p>
          <a:p>
            <a:r>
              <a:rPr lang="en-US" dirty="0"/>
              <a:t>Market </a:t>
            </a:r>
            <a:r>
              <a:rPr lang="en-US" dirty="0" smtClean="0"/>
              <a:t>development</a:t>
            </a:r>
            <a:r>
              <a:rPr lang="en-US" dirty="0"/>
              <a:t>:</a:t>
            </a:r>
            <a:r>
              <a:rPr lang="en-US" dirty="0" smtClean="0"/>
              <a:t> seek out </a:t>
            </a:r>
            <a:r>
              <a:rPr lang="en-US" dirty="0"/>
              <a:t>new markets for </a:t>
            </a:r>
            <a:r>
              <a:rPr lang="en-US" dirty="0" smtClean="0"/>
              <a:t>existing </a:t>
            </a:r>
            <a:r>
              <a:rPr lang="en-US" dirty="0" smtClean="0"/>
              <a:t>products</a:t>
            </a:r>
          </a:p>
          <a:p>
            <a:r>
              <a:rPr lang="en-US" dirty="0" smtClean="0"/>
              <a:t>Product development: sell new products to existing customers.</a:t>
            </a:r>
            <a:endParaRPr lang="en-US" dirty="0" smtClean="0"/>
          </a:p>
          <a:p>
            <a:r>
              <a:rPr lang="en-US" dirty="0" smtClean="0"/>
              <a:t>Diversification: sell </a:t>
            </a:r>
            <a:r>
              <a:rPr lang="en-US" dirty="0" smtClean="0"/>
              <a:t>new products </a:t>
            </a:r>
            <a:r>
              <a:rPr lang="en-US" dirty="0"/>
              <a:t>to new groups </a:t>
            </a:r>
            <a:r>
              <a:rPr lang="en-US" dirty="0" smtClean="0"/>
              <a:t>of customers</a:t>
            </a:r>
          </a:p>
          <a:p>
            <a:pPr marL="0" indent="0">
              <a:buNone/>
            </a:pPr>
            <a:r>
              <a:rPr lang="en-US" dirty="0"/>
              <a:t>With all </a:t>
            </a:r>
            <a:r>
              <a:rPr lang="en-US" dirty="0" smtClean="0"/>
              <a:t>development strategies </a:t>
            </a:r>
            <a:r>
              <a:rPr lang="en-US" dirty="0"/>
              <a:t>the question </a:t>
            </a:r>
            <a:r>
              <a:rPr lang="en-US" dirty="0" smtClean="0"/>
              <a:t>of leverage </a:t>
            </a:r>
            <a:r>
              <a:rPr lang="en-US" dirty="0"/>
              <a:t>of core competencies</a:t>
            </a:r>
            <a:r>
              <a:rPr lang="en-US" dirty="0" smtClean="0"/>
              <a:t>, or </a:t>
            </a:r>
            <a:r>
              <a:rPr lang="en-US" dirty="0"/>
              <a:t>resources is key. </a:t>
            </a:r>
            <a:r>
              <a:rPr lang="en-US" dirty="0" smtClean="0"/>
              <a:t>The scope </a:t>
            </a:r>
            <a:r>
              <a:rPr lang="en-US" dirty="0"/>
              <a:t>for leverage is </a:t>
            </a:r>
            <a:r>
              <a:rPr lang="en-US" dirty="0" smtClean="0"/>
              <a:t>highest for </a:t>
            </a:r>
            <a:r>
              <a:rPr lang="en-US" dirty="0"/>
              <a:t>a market </a:t>
            </a:r>
            <a:r>
              <a:rPr lang="en-US" dirty="0" smtClean="0"/>
              <a:t>penetration strategy </a:t>
            </a:r>
            <a:r>
              <a:rPr lang="en-US" dirty="0"/>
              <a:t>and lowest for </a:t>
            </a:r>
            <a:r>
              <a:rPr lang="en-US" dirty="0" smtClean="0"/>
              <a:t>an unrelated diversification strategy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2776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35984"/>
            <a:ext cx="7313613" cy="534508"/>
          </a:xfrm>
        </p:spPr>
        <p:txBody>
          <a:bodyPr/>
          <a:lstStyle/>
          <a:p>
            <a:r>
              <a:rPr lang="en-US" dirty="0" smtClean="0"/>
              <a:t>Boston &amp; </a:t>
            </a:r>
            <a:r>
              <a:rPr lang="en-US" dirty="0" err="1" smtClean="0"/>
              <a:t>Ansoff</a:t>
            </a:r>
            <a:r>
              <a:rPr lang="en-US" dirty="0" smtClean="0"/>
              <a:t> Matrixes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19673"/>
            <a:ext cx="7313613" cy="55437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Boston Matrix</a:t>
            </a:r>
          </a:p>
          <a:p>
            <a:pPr>
              <a:buFont typeface="Arial"/>
              <a:buChar char="•"/>
            </a:pPr>
            <a:r>
              <a:rPr lang="en-US" dirty="0" smtClean="0"/>
              <a:t>Categorize the ‘health’ of your products.</a:t>
            </a:r>
          </a:p>
          <a:p>
            <a:pPr>
              <a:buFont typeface="Arial"/>
              <a:buChar char="•"/>
            </a:pPr>
            <a:r>
              <a:rPr lang="en-US" dirty="0" smtClean="0"/>
              <a:t>Analyze and make choices</a:t>
            </a:r>
          </a:p>
          <a:p>
            <a:pPr>
              <a:buFont typeface="Arial"/>
              <a:buChar char="•"/>
            </a:pPr>
            <a:r>
              <a:rPr lang="en-US" dirty="0" smtClean="0"/>
              <a:t>Determine next steps</a:t>
            </a:r>
          </a:p>
          <a:p>
            <a:pPr>
              <a:buFont typeface="Arial"/>
              <a:buChar char="•"/>
            </a:pPr>
            <a:r>
              <a:rPr lang="en-US" dirty="0" smtClean="0"/>
              <a:t>Context of PLC</a:t>
            </a:r>
          </a:p>
          <a:p>
            <a:pPr marL="0" indent="0">
              <a:buNone/>
            </a:pPr>
            <a:r>
              <a:rPr lang="en-US" u="sng" dirty="0" err="1" smtClean="0"/>
              <a:t>Ansoff</a:t>
            </a:r>
            <a:r>
              <a:rPr lang="en-US" u="sng" dirty="0" smtClean="0"/>
              <a:t> Matrix</a:t>
            </a:r>
          </a:p>
          <a:p>
            <a:pPr>
              <a:buFont typeface="Arial"/>
              <a:buChar char="•"/>
            </a:pPr>
            <a:r>
              <a:rPr lang="en-US" dirty="0" smtClean="0"/>
              <a:t>Determine appropriate actions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Market focused</a:t>
            </a:r>
          </a:p>
          <a:p>
            <a:pPr>
              <a:buFont typeface="Arial"/>
              <a:buChar char="•"/>
            </a:pPr>
            <a:r>
              <a:rPr lang="en-US" dirty="0" smtClean="0"/>
              <a:t>Enables product planning decisions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Proactive portfolio deployment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205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Managing the Product Mix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5720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Retain and maintain existing products so that they continue to meet their objectives</a:t>
            </a:r>
          </a:p>
          <a:p>
            <a:pPr marL="514350" indent="-514350">
              <a:buFont typeface="+mj-lt"/>
              <a:buAutoNum type="arabicPeriod"/>
            </a:pP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Modify and adapt existing products to take advantage of new technology, emerging opportunities or changing market conditions</a:t>
            </a:r>
          </a:p>
          <a:p>
            <a:pPr marL="514350" indent="-514350">
              <a:buFont typeface="+mj-lt"/>
              <a:buAutoNum type="arabicPeriod"/>
            </a:pP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Delete old products that are close to the end of their working lives and no longer serve their purpose</a:t>
            </a:r>
          </a:p>
          <a:p>
            <a:pPr marL="514350" indent="-514350">
              <a:buFont typeface="+mj-lt"/>
              <a:buAutoNum type="arabicPeriod"/>
            </a:pP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Introduce a flow of new products to maintain or improve sales and profit levels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732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Product Positioning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419600"/>
          </a:xfrm>
        </p:spPr>
        <p:txBody>
          <a:bodyPr>
            <a:normAutofit lnSpcReduction="10000"/>
          </a:bodyPr>
          <a:lstStyle/>
          <a:p>
            <a:r>
              <a:rPr lang="en-GB" sz="2400" i="1" dirty="0" smtClean="0">
                <a:latin typeface="Arial" pitchFamily="34" charset="0"/>
                <a:cs typeface="Arial" pitchFamily="34" charset="0"/>
              </a:rPr>
              <a:t>Product positioning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means thinking about the product in terms of the competitive space it occupies in its market, defined in terms of the attributes that matter to the target market</a:t>
            </a:r>
          </a:p>
          <a:p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Therefore valid product positioning (developing a product and associated marketing mix) is one that:</a:t>
            </a:r>
          </a:p>
          <a:p>
            <a:pPr marL="7762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Is placed as close as possible in the minds of target customers to their ideal in terms of important features and attributes</a:t>
            </a:r>
          </a:p>
          <a:p>
            <a:pPr marL="7762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Clearly differentiates it from competition</a:t>
            </a:r>
            <a:endParaRPr lang="en-GB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5411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latin typeface="Arial" pitchFamily="34" charset="0"/>
                <a:cs typeface="Arial" pitchFamily="34" charset="0"/>
              </a:rPr>
              <a:t>Positioning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 or benefit</a:t>
            </a:r>
          </a:p>
          <a:p>
            <a:r>
              <a:rPr lang="en-US" dirty="0" smtClean="0"/>
              <a:t>Use or application</a:t>
            </a:r>
          </a:p>
          <a:p>
            <a:r>
              <a:rPr lang="en-US" dirty="0" smtClean="0"/>
              <a:t>Product or brand user</a:t>
            </a:r>
          </a:p>
          <a:p>
            <a:r>
              <a:rPr lang="en-US" dirty="0" smtClean="0"/>
              <a:t>Product or service class</a:t>
            </a:r>
          </a:p>
          <a:p>
            <a:r>
              <a:rPr lang="en-US" dirty="0" smtClean="0"/>
              <a:t>Competitors</a:t>
            </a:r>
          </a:p>
          <a:p>
            <a:r>
              <a:rPr lang="en-US" dirty="0" smtClean="0"/>
              <a:t>Price &amp; Quality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667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265" y="230147"/>
            <a:ext cx="7313613" cy="868362"/>
          </a:xfrm>
        </p:spPr>
        <p:txBody>
          <a:bodyPr/>
          <a:lstStyle/>
          <a:p>
            <a:r>
              <a:rPr lang="en-US" sz="3200" dirty="0" smtClean="0"/>
              <a:t>Attributes and market segment positioning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596097"/>
              </p:ext>
            </p:extLst>
          </p:nvPr>
        </p:nvGraphicFramePr>
        <p:xfrm>
          <a:off x="286763" y="1309472"/>
          <a:ext cx="8657529" cy="4617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0425"/>
                <a:gridCol w="1035346"/>
                <a:gridCol w="1596273"/>
                <a:gridCol w="1181875"/>
                <a:gridCol w="128361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Market Segments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Toothpaste Attributes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Children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Teens, Young Adults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Adults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Flavor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Whiteness of teeth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Fresh Breath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Decay Prevention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Stain Prevention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✓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Principal brands for each segments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Aim,</a:t>
                      </a:r>
                      <a:r>
                        <a:rPr lang="en-US" baseline="0" dirty="0" smtClean="0"/>
                        <a:t> Stripe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Ultra </a:t>
                      </a:r>
                      <a:r>
                        <a:rPr lang="en-US" dirty="0" err="1" smtClean="0"/>
                        <a:t>Brite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McCleans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Colgate, Crest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Topol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Rembrandt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2561" y="6335713"/>
            <a:ext cx="807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check (</a:t>
            </a:r>
            <a:r>
              <a:rPr lang="en-US" dirty="0" smtClean="0"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r>
              <a:rPr lang="en-US" dirty="0" smtClean="0">
                <a:sym typeface="Zapf Dingbats"/>
              </a:rPr>
              <a:t>)</a:t>
            </a:r>
            <a:r>
              <a:rPr lang="en-US" dirty="0" smtClean="0"/>
              <a:t> indicates principal benefits sought by each market segment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14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Perceptual Map of the </a:t>
            </a:r>
            <a:br>
              <a:rPr lang="en-GB" sz="3600" dirty="0" smtClean="0">
                <a:latin typeface="Arial" pitchFamily="34" charset="0"/>
                <a:cs typeface="Arial" pitchFamily="34" charset="0"/>
              </a:rPr>
            </a:br>
            <a:r>
              <a:rPr lang="en-GB" sz="3600" dirty="0" smtClean="0">
                <a:latin typeface="Arial" pitchFamily="34" charset="0"/>
                <a:cs typeface="Arial" pitchFamily="34" charset="0"/>
              </a:rPr>
              <a:t>Toilet Tissue Market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27200"/>
            <a:ext cx="6019800" cy="4240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064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User-Based Classifications – Consumer products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467600" cy="4114800"/>
          </a:xfrm>
        </p:spPr>
        <p:txBody>
          <a:bodyPr>
            <a:normAutofit fontScale="92500" lnSpcReduction="20000"/>
          </a:bodyPr>
          <a:lstStyle/>
          <a:p>
            <a:r>
              <a:rPr lang="en-GB" sz="2400" i="1" dirty="0" smtClean="0">
                <a:latin typeface="Arial" pitchFamily="34" charset="0"/>
                <a:cs typeface="Arial" pitchFamily="34" charset="0"/>
              </a:rPr>
              <a:t>Convenience goods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 relatively inexpensive, frequent purchases which respond to routine response buying situations  </a:t>
            </a:r>
          </a:p>
          <a:p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i="1" dirty="0" smtClean="0">
                <a:latin typeface="Arial" pitchFamily="34" charset="0"/>
                <a:cs typeface="Arial" pitchFamily="34" charset="0"/>
              </a:rPr>
              <a:t>Shopping goods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 represent more of a risk and an adventure to consumers</a:t>
            </a:r>
          </a:p>
          <a:p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i="1" dirty="0" smtClean="0">
                <a:latin typeface="Arial" pitchFamily="34" charset="0"/>
                <a:cs typeface="Arial" pitchFamily="34" charset="0"/>
              </a:rPr>
              <a:t>Speciality goods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 high risk, expensive and infrequently purchases products</a:t>
            </a:r>
          </a:p>
          <a:p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i="1" dirty="0" smtClean="0">
                <a:latin typeface="Arial" pitchFamily="34" charset="0"/>
                <a:cs typeface="Arial" pitchFamily="34" charset="0"/>
              </a:rPr>
              <a:t>Unsought goods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: e.g., in an emergency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431947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Crafting Positioning Statement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internally or by others</a:t>
            </a:r>
          </a:p>
          <a:p>
            <a:pPr marL="0" indent="0">
              <a:buNone/>
            </a:pPr>
            <a:r>
              <a:rPr lang="en-US" dirty="0" smtClean="0"/>
              <a:t>For (target market &amp; need), the (product, service, brand name) is a (product/service class or category) that (statement of unique attributes or benefits provided)</a:t>
            </a:r>
          </a:p>
          <a:p>
            <a:pPr marL="0" indent="0">
              <a:buNone/>
            </a:pPr>
            <a:r>
              <a:rPr lang="en-US" dirty="0" smtClean="0"/>
              <a:t>Volvo in North America</a:t>
            </a:r>
          </a:p>
          <a:p>
            <a:pPr marL="0" indent="0">
              <a:buNone/>
            </a:pPr>
            <a:r>
              <a:rPr lang="en-US" dirty="0" smtClean="0"/>
              <a:t>For upscale American families who desire a carefree driving experience, Volvo is a premium-priced automobile that offers the utmost in safety and dependability.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2999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Repositioning &amp; Making Positioning Decisions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Repositioning</a:t>
            </a:r>
            <a:endParaRPr lang="en-US" dirty="0"/>
          </a:p>
          <a:p>
            <a:r>
              <a:rPr lang="en-US" dirty="0" smtClean="0"/>
              <a:t>Decisions:</a:t>
            </a:r>
          </a:p>
          <a:p>
            <a:pPr lvl="1"/>
            <a:r>
              <a:rPr lang="en-US" dirty="0" smtClean="0"/>
              <a:t>What position do we want to own?</a:t>
            </a:r>
          </a:p>
          <a:p>
            <a:pPr lvl="1"/>
            <a:r>
              <a:rPr lang="en-US" dirty="0" smtClean="0"/>
              <a:t>What competitors must be outperformed if we are to establish the position?</a:t>
            </a:r>
          </a:p>
          <a:p>
            <a:pPr lvl="1"/>
            <a:r>
              <a:rPr lang="en-US" dirty="0" smtClean="0"/>
              <a:t>Do we have the marketing resource to </a:t>
            </a:r>
            <a:r>
              <a:rPr lang="en-US" dirty="0" err="1" smtClean="0"/>
              <a:t>ocupy</a:t>
            </a:r>
            <a:r>
              <a:rPr lang="en-US" dirty="0" smtClean="0"/>
              <a:t> and hold the position?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304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2493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User-Based Classifications – </a:t>
            </a:r>
            <a:br>
              <a:rPr lang="en-GB" sz="3600" dirty="0" smtClean="0">
                <a:latin typeface="Arial" pitchFamily="34" charset="0"/>
                <a:cs typeface="Arial" pitchFamily="34" charset="0"/>
              </a:rPr>
            </a:br>
            <a:r>
              <a:rPr lang="en-GB" sz="3600" dirty="0" smtClean="0">
                <a:latin typeface="Arial" pitchFamily="34" charset="0"/>
                <a:cs typeface="Arial" pitchFamily="34" charset="0"/>
              </a:rPr>
              <a:t>Industrial Products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34340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Capital goods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Buildings and fixed equipment that make production possible</a:t>
            </a:r>
          </a:p>
          <a:p>
            <a:pPr>
              <a:lnSpc>
                <a:spcPct val="70000"/>
              </a:lnSpc>
            </a:pPr>
            <a:endParaRPr lang="en-GB" sz="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Accessory goods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give peripheral support to production without being directly involved</a:t>
            </a:r>
          </a:p>
          <a:p>
            <a:pPr>
              <a:lnSpc>
                <a:spcPct val="70000"/>
              </a:lnSpc>
            </a:pPr>
            <a:endParaRPr lang="en-GB" sz="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Raw materials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non-processed goods</a:t>
            </a:r>
          </a:p>
          <a:p>
            <a:pPr>
              <a:lnSpc>
                <a:spcPct val="70000"/>
              </a:lnSpc>
            </a:pPr>
            <a:endParaRPr lang="en-GB" sz="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Semi-finished goods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significant level of processing</a:t>
            </a:r>
          </a:p>
          <a:p>
            <a:pPr>
              <a:lnSpc>
                <a:spcPct val="70000"/>
              </a:lnSpc>
            </a:pPr>
            <a:endParaRPr lang="en-GB" sz="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Components and parts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finished goods in their own right</a:t>
            </a:r>
          </a:p>
          <a:p>
            <a:pPr>
              <a:lnSpc>
                <a:spcPct val="70000"/>
              </a:lnSpc>
            </a:pPr>
            <a:endParaRPr lang="en-GB" sz="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n-GB" sz="1800" i="1" dirty="0" smtClean="0">
                <a:latin typeface="Arial" pitchFamily="34" charset="0"/>
                <a:cs typeface="Arial" pitchFamily="34" charset="0"/>
              </a:rPr>
              <a:t>Supplies and services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: minor consumable items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64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Differentiation</a:t>
            </a:r>
          </a:p>
        </p:txBody>
      </p:sp>
      <p:sp>
        <p:nvSpPr>
          <p:cNvPr id="1565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Product form</a:t>
            </a:r>
          </a:p>
          <a:p>
            <a:pPr>
              <a:lnSpc>
                <a:spcPct val="90000"/>
              </a:lnSpc>
            </a:pPr>
            <a:r>
              <a:rPr lang="en-US" sz="2800"/>
              <a:t>Features</a:t>
            </a:r>
          </a:p>
          <a:p>
            <a:pPr>
              <a:lnSpc>
                <a:spcPct val="90000"/>
              </a:lnSpc>
            </a:pPr>
            <a:r>
              <a:rPr lang="en-US" sz="2800"/>
              <a:t>Customization</a:t>
            </a:r>
          </a:p>
          <a:p>
            <a:pPr>
              <a:lnSpc>
                <a:spcPct val="90000"/>
              </a:lnSpc>
            </a:pPr>
            <a:r>
              <a:rPr lang="en-US" sz="2800"/>
              <a:t>Performance</a:t>
            </a:r>
          </a:p>
          <a:p>
            <a:pPr>
              <a:lnSpc>
                <a:spcPct val="90000"/>
              </a:lnSpc>
            </a:pPr>
            <a:r>
              <a:rPr lang="en-US" sz="2800"/>
              <a:t>Conformance</a:t>
            </a:r>
          </a:p>
          <a:p>
            <a:pPr>
              <a:lnSpc>
                <a:spcPct val="90000"/>
              </a:lnSpc>
            </a:pPr>
            <a:r>
              <a:rPr lang="en-US" sz="2800"/>
              <a:t>Durability</a:t>
            </a:r>
          </a:p>
          <a:p>
            <a:pPr>
              <a:lnSpc>
                <a:spcPct val="90000"/>
              </a:lnSpc>
            </a:pPr>
            <a:r>
              <a:rPr lang="en-US" sz="2800"/>
              <a:t>Reliability</a:t>
            </a:r>
          </a:p>
          <a:p>
            <a:pPr>
              <a:lnSpc>
                <a:spcPct val="90000"/>
              </a:lnSpc>
            </a:pPr>
            <a:r>
              <a:rPr lang="en-US" sz="2800"/>
              <a:t>Repairability</a:t>
            </a:r>
          </a:p>
          <a:p>
            <a:pPr>
              <a:lnSpc>
                <a:spcPct val="90000"/>
              </a:lnSpc>
            </a:pPr>
            <a:r>
              <a:rPr lang="en-US" sz="2800"/>
              <a:t>Style</a:t>
            </a:r>
          </a:p>
        </p:txBody>
      </p:sp>
      <p:pic>
        <p:nvPicPr>
          <p:cNvPr id="1565703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4493" r="13928" b="7246"/>
          <a:stretch>
            <a:fillRect/>
          </a:stretch>
        </p:blipFill>
        <p:spPr>
          <a:xfrm>
            <a:off x="4648200" y="2133600"/>
            <a:ext cx="3733800" cy="2924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954307"/>
      </p:ext>
    </p:extLst>
  </p:cSld>
  <p:clrMapOvr>
    <a:masterClrMapping/>
  </p:clrMapOvr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65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65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65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65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65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65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65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65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56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Differentiation</a:t>
            </a:r>
          </a:p>
        </p:txBody>
      </p:sp>
      <p:sp>
        <p:nvSpPr>
          <p:cNvPr id="16281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sz="2800"/>
              <a:t>Ordering ease</a:t>
            </a:r>
          </a:p>
          <a:p>
            <a:r>
              <a:rPr lang="en-US" sz="2800"/>
              <a:t>Delivery</a:t>
            </a:r>
          </a:p>
          <a:p>
            <a:r>
              <a:rPr lang="en-US" sz="2800"/>
              <a:t>Installation</a:t>
            </a:r>
          </a:p>
          <a:p>
            <a:r>
              <a:rPr lang="en-US" sz="2800"/>
              <a:t>Customer training</a:t>
            </a:r>
          </a:p>
          <a:p>
            <a:r>
              <a:rPr lang="en-US" sz="2800"/>
              <a:t>Customer consulting</a:t>
            </a:r>
          </a:p>
          <a:p>
            <a:r>
              <a:rPr lang="en-US" sz="2800"/>
              <a:t>Maintenance and repair</a:t>
            </a:r>
          </a:p>
          <a:p>
            <a:r>
              <a:rPr lang="en-US" sz="2800"/>
              <a:t>Returns</a:t>
            </a:r>
          </a:p>
          <a:p>
            <a:endParaRPr lang="en-US" sz="2800"/>
          </a:p>
        </p:txBody>
      </p:sp>
      <p:pic>
        <p:nvPicPr>
          <p:cNvPr id="162816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r="19063"/>
          <a:stretch>
            <a:fillRect/>
          </a:stretch>
        </p:blipFill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340297"/>
      </p:ext>
    </p:extLst>
  </p:cSld>
  <p:clrMapOvr>
    <a:masterClrMapping/>
  </p:clrMapOvr>
  <p:transition xmlns:p14="http://schemas.microsoft.com/office/powerpoint/2010/main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921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The Product Mix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3581400"/>
          </a:xfrm>
        </p:spPr>
        <p:txBody>
          <a:bodyPr>
            <a:noAutofit/>
          </a:bodyPr>
          <a:lstStyle/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mix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total sum of all products and variants offered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line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group of closely related products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item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individual products within lines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line length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total number of items in line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line depth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number of different variants within line</a:t>
            </a:r>
          </a:p>
          <a:p>
            <a:endParaRPr lang="en-US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Product mix width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number of lines offered</a:t>
            </a:r>
          </a:p>
          <a:p>
            <a:pPr>
              <a:buNone/>
            </a:pP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17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Product Mix at Unilever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Screen Shot 2012-03-20 at 4.35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2764"/>
            <a:ext cx="9144000" cy="505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20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474</TotalTime>
  <Words>1551</Words>
  <Application>Microsoft Macintosh PowerPoint</Application>
  <PresentationFormat>On-screen Show (4:3)</PresentationFormat>
  <Paragraphs>338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Inkwell</vt:lpstr>
      <vt:lpstr>Marketing Strategy MKT 460</vt:lpstr>
      <vt:lpstr>Five Product Levels</vt:lpstr>
      <vt:lpstr>Product Classification</vt:lpstr>
      <vt:lpstr>User-Based Classifications – Consumer products</vt:lpstr>
      <vt:lpstr>User-Based Classifications –  Industrial Products</vt:lpstr>
      <vt:lpstr>Product Differentiation</vt:lpstr>
      <vt:lpstr>Service Differentiation</vt:lpstr>
      <vt:lpstr>The Product Mix</vt:lpstr>
      <vt:lpstr>Product Mix at Unilever</vt:lpstr>
      <vt:lpstr>Line Modifications</vt:lpstr>
      <vt:lpstr>The Product Life-Cycle</vt:lpstr>
      <vt:lpstr>Product Life-Cycle Fundamentals</vt:lpstr>
      <vt:lpstr>Product Life-Cycle Fundamentals</vt:lpstr>
      <vt:lpstr>Product Life-Cycle Fundamentals</vt:lpstr>
      <vt:lpstr>Product Life-Cycle Fundamentals</vt:lpstr>
      <vt:lpstr>Product Life-Cycle Fundamentals</vt:lpstr>
      <vt:lpstr>Product Life-Cycle Fundamentals</vt:lpstr>
      <vt:lpstr>PLC Variations </vt:lpstr>
      <vt:lpstr>PLC Variations</vt:lpstr>
      <vt:lpstr>Wristbands: A Fashion Product</vt:lpstr>
      <vt:lpstr>Diffusion of Innovation</vt:lpstr>
      <vt:lpstr>The S Technology Curve</vt:lpstr>
      <vt:lpstr>S Telco industry curve for BD</vt:lpstr>
      <vt:lpstr>The Boston Matrix</vt:lpstr>
      <vt:lpstr>The Boston Matrix</vt:lpstr>
      <vt:lpstr>The Boston Matrix</vt:lpstr>
      <vt:lpstr>The Boston Matrix</vt:lpstr>
      <vt:lpstr>The Boston Matrix</vt:lpstr>
      <vt:lpstr>The Boston Matrix</vt:lpstr>
      <vt:lpstr>The PLC and the Boston Matrix</vt:lpstr>
      <vt:lpstr>The Ansoff Matrix</vt:lpstr>
      <vt:lpstr>The Ansoff Matrix</vt:lpstr>
      <vt:lpstr>The Ansoff Matrix</vt:lpstr>
      <vt:lpstr>Boston &amp; Ansoff Matrixes</vt:lpstr>
      <vt:lpstr>Managing the Product Mix</vt:lpstr>
      <vt:lpstr>Product Positioning</vt:lpstr>
      <vt:lpstr>Positioning Approaches</vt:lpstr>
      <vt:lpstr>Attributes and market segment positioning</vt:lpstr>
      <vt:lpstr>Perceptual Map of the  Toilet Tissue Market</vt:lpstr>
      <vt:lpstr>Crafting Positioning Statement</vt:lpstr>
      <vt:lpstr>Repositioning &amp; Making Positioning Decisions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Taufique Hossain</dc:creator>
  <cp:keywords/>
  <dc:description/>
  <cp:lastModifiedBy>Taufique Hossain</cp:lastModifiedBy>
  <cp:revision>30</cp:revision>
  <cp:lastPrinted>2012-03-20T09:43:59Z</cp:lastPrinted>
  <dcterms:created xsi:type="dcterms:W3CDTF">2012-03-17T21:48:15Z</dcterms:created>
  <dcterms:modified xsi:type="dcterms:W3CDTF">2012-03-20T10:14:03Z</dcterms:modified>
  <cp:category/>
</cp:coreProperties>
</file>